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0" r:id="rId3"/>
    <p:sldId id="271" r:id="rId4"/>
    <p:sldId id="272" r:id="rId5"/>
    <p:sldId id="258" r:id="rId6"/>
    <p:sldId id="257" r:id="rId7"/>
    <p:sldId id="261" r:id="rId8"/>
    <p:sldId id="262" r:id="rId9"/>
    <p:sldId id="263" r:id="rId10"/>
    <p:sldId id="265" r:id="rId11"/>
    <p:sldId id="266" r:id="rId12"/>
    <p:sldId id="268" r:id="rId13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F74A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4" autoAdjust="0"/>
  </p:normalViewPr>
  <p:slideViewPr>
    <p:cSldViewPr>
      <p:cViewPr>
        <p:scale>
          <a:sx n="62" d="100"/>
          <a:sy n="62" d="100"/>
        </p:scale>
        <p:origin x="-1584" y="-2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r>
              <a:rPr lang="ru-RU" smtClean="0"/>
              <a:t>Отряд Охраны Правопорядка "Закон и порядок"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4EC1A146-AF41-4118-A8A9-437020BF9116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r>
              <a:rPr lang="ru-RU" smtClean="0"/>
              <a:t>МОУ "Мало-Уруссинская СОШ"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7D7E6812-3DB9-4A38-ACFD-A6A17DE9DA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787341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r>
              <a:rPr lang="ru-RU" smtClean="0"/>
              <a:t>Отряд Охраны Правопорядка "Закон и порядок"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A6DE7860-5B53-4C79-8502-D62349455D48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r>
              <a:rPr lang="ru-RU" smtClean="0"/>
              <a:t>МОУ "Мало-Уруссинская СОШ"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DD5FF861-2F41-43D8-A632-1BFEDCBB80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781721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МОУ "Мало-Уруссинская СОШ"</a:t>
            </a:r>
            <a:endParaRPr lang="ru-RU"/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ru-RU" smtClean="0"/>
              <a:t>Отряд Охраны Правопорядка "Закон и порядок"</a:t>
            </a:r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ru-RU" smtClean="0"/>
              <a:t>Отряд Охраны Правопорядка "Закон и порядок"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МОУ "Мало-Уруссинская СОШ"</a:t>
            </a:r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AE362-9594-429B-BACE-1E65CA65FA9F}" type="datetime1">
              <a:rPr lang="ru-RU" smtClean="0"/>
              <a:pPr/>
              <a:t>26.05.2021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Отряд Охраны  Правопорядка «Закон и порядок»</a:t>
            </a: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3B83-81D9-41F8-82F2-6738852D90E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 advClick="0" advTm="1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6E655-51FD-4172-9DE9-46B24BF19E62}" type="datetime1">
              <a:rPr lang="ru-RU" smtClean="0"/>
              <a:pPr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Отряд Охраны  Правопорядка «Закон и порядок»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3B83-81D9-41F8-82F2-6738852D90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9723E-7D2D-4B47-9A6B-E719B7342824}" type="datetime1">
              <a:rPr lang="ru-RU" smtClean="0"/>
              <a:pPr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Отряд Охраны  Правопорядка «Закон и порядок»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2003B83-81D9-41F8-82F2-6738852D90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1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F7163-2F9D-487F-B040-E652B38CF06B}" type="datetime1">
              <a:rPr lang="ru-RU" smtClean="0"/>
              <a:pPr/>
              <a:t>26.05.2021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Отряд Охраны  Правопорядка «Закон и порядок»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3B83-81D9-41F8-82F2-6738852D90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82833-B889-47C4-BA19-FC3D69270324}" type="datetime1">
              <a:rPr lang="ru-RU" smtClean="0"/>
              <a:pPr/>
              <a:t>26.05.2021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Отряд Охраны  Правопорядка «Закон и порядок»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3B83-81D9-41F8-82F2-6738852D90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8EF6-1571-4457-80C2-9A1A8616E8EF}" type="datetime1">
              <a:rPr lang="ru-RU" smtClean="0"/>
              <a:pPr/>
              <a:t>26.05.2021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Отряд Охраны  Правопорядка «Закон и порядок»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3B83-81D9-41F8-82F2-6738852D90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2EE63-22C5-44EE-AE01-9993F94EB7A5}" type="datetime1">
              <a:rPr lang="ru-RU" smtClean="0"/>
              <a:pPr/>
              <a:t>26.05.2021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Отряд Охраны  Правопорядка «Закон и порядок»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3B83-81D9-41F8-82F2-6738852D90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1500D-4EF2-4CF7-B805-EE8A8F3396F2}" type="datetime1">
              <a:rPr lang="ru-RU" smtClean="0"/>
              <a:pPr/>
              <a:t>26.05.2021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Отряд Охраны  Правопорядка «Закон и порядок»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3B83-81D9-41F8-82F2-6738852D90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36990-0B34-4901-9052-621DE08E1D4E}" type="datetime1">
              <a:rPr lang="ru-RU" smtClean="0"/>
              <a:pPr/>
              <a:t>26.05.2021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Отряд Охраны  Правопорядка «Закон и порядок»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3B83-81D9-41F8-82F2-6738852D90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936EF-C92D-4250-B82D-AA1BE6EEA763}" type="datetime1">
              <a:rPr lang="ru-RU" smtClean="0"/>
              <a:pPr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Отряд Охраны  Правопорядка «Закон и порядок»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3B83-81D9-41F8-82F2-6738852D90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809D9-B56D-49BC-A019-7727AC5B3223}" type="datetime1">
              <a:rPr lang="ru-RU" smtClean="0"/>
              <a:pPr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Отряд Охраны  Правопорядка «Закон и порядок»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3B83-81D9-41F8-82F2-6738852D90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D32FD8F-BEA9-4913-9D16-22A9774C02BC}" type="datetime1">
              <a:rPr lang="ru-RU" smtClean="0"/>
              <a:pPr/>
              <a:t>26.05.2021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r>
              <a:rPr lang="ru-RU" smtClean="0"/>
              <a:t>Отряд Охраны  Правопорядка «Закон и порядок»</a:t>
            </a: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2003B83-81D9-41F8-82F2-6738852D90E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Click="0" advTm="1000"/>
  <p:hf sldNum="0" hd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28596" y="6492875"/>
            <a:ext cx="8215370" cy="365125"/>
          </a:xfrm>
        </p:spPr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Отряд Охраны  Правопорядка «Закон и порядок»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00166" y="785794"/>
            <a:ext cx="6864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28662" y="785794"/>
            <a:ext cx="6848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А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8596" y="785794"/>
            <a:ext cx="550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З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886" y="1916832"/>
            <a:ext cx="3304326" cy="40324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786182" y="785794"/>
            <a:ext cx="5838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и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71670" y="785794"/>
            <a:ext cx="7232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О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714612" y="785794"/>
            <a:ext cx="7232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Н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572000" y="785794"/>
            <a:ext cx="7232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143504" y="785794"/>
            <a:ext cx="7232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О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715008" y="785794"/>
            <a:ext cx="6078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Р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215074" y="785794"/>
            <a:ext cx="6848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Я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786578" y="785794"/>
            <a:ext cx="660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Д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358082" y="785794"/>
            <a:ext cx="7232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О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929586" y="785794"/>
            <a:ext cx="6864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60649" y="3325825"/>
            <a:ext cx="2497303" cy="3126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990" y="1556792"/>
            <a:ext cx="2518765" cy="313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90" y="5013176"/>
            <a:ext cx="2504609" cy="1569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 advClick="0" advTm="169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0"/>
                            </p:stCondLst>
                            <p:childTnLst>
                              <p:par>
                                <p:cTn id="4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0"/>
                            </p:stCondLst>
                            <p:childTnLst>
                              <p:par>
                                <p:cTn id="5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000"/>
                            </p:stCondLst>
                            <p:childTnLst>
                              <p:par>
                                <p:cTn id="5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2000"/>
                            </p:stCondLst>
                            <p:childTnLst>
                              <p:par>
                                <p:cTn id="6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3000"/>
                            </p:stCondLst>
                            <p:childTnLst>
                              <p:par>
                                <p:cTn id="6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40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build="allAtOnce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  <p:extLst mod="1">
    <p:ext uri="{E180D4A7-C9FB-4DFB-919C-405C955672EB}">
      <p14:showEvtLst xmlns:p14="http://schemas.microsoft.com/office/powerpoint/2010/main">
        <p14:playEvt time="16001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Отряд Охраны  Правопорядка «Закон и порядок»</a:t>
            </a:r>
            <a:endParaRPr lang="ru-RU"/>
          </a:p>
        </p:txBody>
      </p:sp>
      <p:pic>
        <p:nvPicPr>
          <p:cNvPr id="1026" name="Picture 2" descr="zozh_file_15161647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6074"/>
            <a:ext cx="4387506" cy="42362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4437112"/>
            <a:ext cx="828092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15"/>
              </a:spcBef>
              <a:spcAft>
                <a:spcPts val="215"/>
              </a:spcAft>
            </a:pPr>
            <a:r>
              <a:rPr lang="ru-RU" sz="3200" i="1" dirty="0">
                <a:solidFill>
                  <a:srgbClr val="FFFF00"/>
                </a:solidFill>
                <a:ea typeface="Times New Roman"/>
              </a:rPr>
              <a:t>«Храни порядок, и порядок сохранит тебя»,- </a:t>
            </a:r>
            <a:r>
              <a:rPr lang="ru-RU" dirty="0">
                <a:solidFill>
                  <a:srgbClr val="FFFF00"/>
                </a:solidFill>
                <a:ea typeface="Times New Roman"/>
              </a:rPr>
              <a:t>утверждает известное латинское изречение. Именно эти слова лежат в основе деятельности нашего школьного отряда профилактики правонарушений</a:t>
            </a:r>
            <a:r>
              <a:rPr lang="ru-RU" sz="3200" i="1" dirty="0">
                <a:solidFill>
                  <a:srgbClr val="FFFF00"/>
                </a:solidFill>
                <a:ea typeface="Times New Roman"/>
              </a:rPr>
              <a:t>.</a:t>
            </a:r>
            <a:endParaRPr lang="ru-RU" sz="1600" dirty="0">
              <a:solidFill>
                <a:srgbClr val="FFFF00"/>
              </a:solidFill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2575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5924">
        <p:circle/>
      </p:transition>
    </mc:Choice>
    <mc:Fallback xmlns="">
      <p:transition spd="slow" advClick="0" advTm="5924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Отряд Охраны  Правопорядка «Закон и порядок»</a:t>
            </a: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88640"/>
            <a:ext cx="8784976" cy="6183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i="1" u="sng" dirty="0">
                <a:solidFill>
                  <a:srgbClr val="FF0000"/>
                </a:solidFill>
                <a:ea typeface="Times New Roman"/>
                <a:cs typeface="Times New Roman"/>
              </a:rPr>
              <a:t>Наша цель:</a:t>
            </a:r>
            <a:endParaRPr lang="ru-RU" sz="2000" b="1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a typeface="Times New Roman"/>
                <a:cs typeface="Times New Roman"/>
              </a:rPr>
              <a:t>     Помощь инспектору по делам несовершеннолетних и администрации школы в поддержании общественного порядка в школе, профилактика безопасности и правонарушений среди учащихся, правовое, патриотическое и гражданское воспитание подростков. </a:t>
            </a:r>
            <a:endParaRPr lang="ru-RU" sz="14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i="1" u="sng" dirty="0">
                <a:solidFill>
                  <a:srgbClr val="FF0000"/>
                </a:solidFill>
                <a:ea typeface="Times New Roman"/>
                <a:cs typeface="Times New Roman"/>
              </a:rPr>
              <a:t>Задачи:</a:t>
            </a:r>
            <a:r>
              <a:rPr lang="ru-RU" sz="2000" dirty="0">
                <a:solidFill>
                  <a:srgbClr val="000000"/>
                </a:solidFill>
                <a:ea typeface="Times New Roman"/>
                <a:cs typeface="Times New Roman"/>
              </a:rPr>
              <a:t> </a:t>
            </a:r>
            <a:endParaRPr lang="ru-RU" sz="2000" dirty="0">
              <a:latin typeface="Calibri"/>
              <a:ea typeface="Times New Roman"/>
              <a:cs typeface="Times New Roman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a typeface="Times New Roman"/>
                <a:cs typeface="Times New Roman"/>
              </a:rPr>
              <a:t>      пропаганда правовых знаний среди несовершеннолетних;</a:t>
            </a:r>
            <a:endParaRPr lang="ru-RU" sz="1400" dirty="0">
              <a:latin typeface="Calibri"/>
              <a:ea typeface="Times New Roman"/>
              <a:cs typeface="Times New Roman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a typeface="Times New Roman"/>
                <a:cs typeface="Times New Roman"/>
              </a:rPr>
              <a:t>       наблюдение за правопорядком в школе;</a:t>
            </a:r>
            <a:endParaRPr lang="ru-RU" sz="1400" dirty="0">
              <a:latin typeface="Calibri"/>
              <a:ea typeface="Times New Roman"/>
              <a:cs typeface="Times New Roman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a typeface="Times New Roman"/>
                <a:cs typeface="Times New Roman"/>
              </a:rPr>
              <a:t>       шефство над состоящими на учёте учащимися в том числе проживающими в неблагополучных семьях;</a:t>
            </a:r>
            <a:endParaRPr lang="ru-RU" sz="1400" dirty="0">
              <a:latin typeface="Calibri"/>
              <a:ea typeface="Times New Roman"/>
              <a:cs typeface="Times New Roman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a typeface="Times New Roman"/>
                <a:cs typeface="Times New Roman"/>
              </a:rPr>
              <a:t>       дежурство во время проведения мероприятий в школе;</a:t>
            </a:r>
            <a:endParaRPr lang="ru-RU" sz="1400" dirty="0">
              <a:latin typeface="Calibri"/>
              <a:ea typeface="Times New Roman"/>
              <a:cs typeface="Times New Roman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a typeface="Times New Roman"/>
                <a:cs typeface="Times New Roman"/>
              </a:rPr>
              <a:t>       воспитание чувства честности, справедливости, требовательности к себе и окружающим;</a:t>
            </a:r>
            <a:endParaRPr lang="ru-RU" sz="1400" dirty="0">
              <a:latin typeface="Calibri"/>
              <a:ea typeface="Times New Roman"/>
              <a:cs typeface="Times New Roman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a typeface="Times New Roman"/>
                <a:cs typeface="Times New Roman"/>
              </a:rPr>
              <a:t>       разрешение конфликтов среди школьников;</a:t>
            </a:r>
            <a:endParaRPr lang="ru-RU" sz="1400" dirty="0">
              <a:latin typeface="Calibri"/>
              <a:ea typeface="Times New Roman"/>
              <a:cs typeface="Times New Roman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a typeface="Times New Roman"/>
                <a:cs typeface="Times New Roman"/>
              </a:rPr>
              <a:t>       борьба с </a:t>
            </a:r>
            <a:r>
              <a:rPr lang="ru-RU" sz="1400" dirty="0" err="1">
                <a:solidFill>
                  <a:srgbClr val="000000"/>
                </a:solidFill>
                <a:ea typeface="Times New Roman"/>
                <a:cs typeface="Times New Roman"/>
              </a:rPr>
              <a:t>табакокурением</a:t>
            </a:r>
            <a:r>
              <a:rPr lang="ru-RU" sz="1400" dirty="0">
                <a:solidFill>
                  <a:srgbClr val="000000"/>
                </a:solidFill>
                <a:ea typeface="Times New Roman"/>
                <a:cs typeface="Times New Roman"/>
              </a:rPr>
              <a:t>;</a:t>
            </a:r>
            <a:endParaRPr lang="ru-RU" sz="1400" dirty="0">
              <a:latin typeface="Calibri"/>
              <a:ea typeface="Times New Roman"/>
              <a:cs typeface="Times New Roman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a typeface="Times New Roman"/>
                <a:cs typeface="Times New Roman"/>
              </a:rPr>
              <a:t>       работа с детьми, пропускающими занятия без уважительных причин;</a:t>
            </a:r>
            <a:endParaRPr lang="ru-RU" sz="1400" dirty="0">
              <a:latin typeface="Calibri"/>
              <a:ea typeface="Times New Roman"/>
              <a:cs typeface="Times New Roman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a typeface="Times New Roman"/>
                <a:cs typeface="Times New Roman"/>
              </a:rPr>
              <a:t>       организация досуга учащихся «группы риска», состоящих на </a:t>
            </a:r>
            <a:r>
              <a:rPr lang="ru-RU" sz="1400" dirty="0" err="1">
                <a:solidFill>
                  <a:srgbClr val="000000"/>
                </a:solidFill>
                <a:ea typeface="Times New Roman"/>
                <a:cs typeface="Times New Roman"/>
              </a:rPr>
              <a:t>внутришкольном</a:t>
            </a:r>
            <a:r>
              <a:rPr lang="ru-RU" sz="1400" dirty="0">
                <a:solidFill>
                  <a:srgbClr val="000000"/>
                </a:solidFill>
                <a:ea typeface="Times New Roman"/>
                <a:cs typeface="Times New Roman"/>
              </a:rPr>
              <a:t> контроле;</a:t>
            </a:r>
            <a:endParaRPr lang="ru-RU" sz="1400" dirty="0">
              <a:latin typeface="Calibri"/>
              <a:ea typeface="Times New Roman"/>
              <a:cs typeface="Times New Roman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a typeface="Times New Roman"/>
                <a:cs typeface="Times New Roman"/>
              </a:rPr>
              <a:t>      повышение роли патриотического воспитания учащихся школы в таких ее направлениях как профилактика правонарушений;</a:t>
            </a:r>
            <a:endParaRPr lang="ru-RU" sz="1400" dirty="0">
              <a:latin typeface="Calibri"/>
              <a:ea typeface="Times New Roman"/>
              <a:cs typeface="Times New Roman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a typeface="Times New Roman"/>
                <a:cs typeface="Times New Roman"/>
              </a:rPr>
              <a:t>      повышение качества правовой и физической подготовки.</a:t>
            </a:r>
            <a:endParaRPr lang="ru-RU" sz="14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4454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6276">
        <p:circle/>
      </p:transition>
    </mc:Choice>
    <mc:Fallback xmlns="">
      <p:transition spd="slow" advClick="0" advTm="16276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Отряд Охраны  Правопорядка «Закон и порядок»</a:t>
            </a:r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53" t="11041" r="30894" b="8751"/>
          <a:stretch/>
        </p:blipFill>
        <p:spPr bwMode="auto">
          <a:xfrm>
            <a:off x="4932040" y="1484784"/>
            <a:ext cx="3674951" cy="4326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28" t="15833" r="31128" b="13333"/>
          <a:stretch/>
        </p:blipFill>
        <p:spPr bwMode="auto">
          <a:xfrm>
            <a:off x="755576" y="1484784"/>
            <a:ext cx="3648120" cy="4326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0501356"/>
      </p:ext>
    </p:extLst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2428860" y="6492875"/>
            <a:ext cx="4071966" cy="365125"/>
          </a:xfrm>
        </p:spPr>
        <p:txBody>
          <a:bodyPr/>
          <a:lstStyle/>
          <a:p>
            <a:r>
              <a:rPr lang="ru-RU" dirty="0" smtClean="0"/>
              <a:t>Отряд Охраны  Правопорядка «Закон и порядок»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00364" y="2714620"/>
            <a:ext cx="304511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6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Структура</a:t>
            </a:r>
          </a:p>
          <a:p>
            <a:pPr algn="ctr"/>
            <a:r>
              <a:rPr lang="ru-RU" sz="3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работы</a:t>
            </a:r>
            <a:endParaRPr lang="ru-RU" sz="36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" name="Стрелка вправо 4"/>
          <p:cNvSpPr/>
          <p:nvPr/>
        </p:nvSpPr>
        <p:spPr>
          <a:xfrm rot="5400000">
            <a:off x="3786182" y="4714884"/>
            <a:ext cx="171451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 rot="19397274">
            <a:off x="5680798" y="2367798"/>
            <a:ext cx="803644" cy="1565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 rot="13273162">
            <a:off x="2859672" y="2404664"/>
            <a:ext cx="893226" cy="1257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8053089">
            <a:off x="2948173" y="4085149"/>
            <a:ext cx="697840" cy="1490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 rot="2522359">
            <a:off x="5728942" y="4088774"/>
            <a:ext cx="732523" cy="1097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 rot="16200000">
            <a:off x="3893339" y="1750207"/>
            <a:ext cx="1500198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0800000">
            <a:off x="2643174" y="3286124"/>
            <a:ext cx="714380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5715008" y="3286124"/>
            <a:ext cx="785818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727205"/>
              </p:ext>
            </p:extLst>
          </p:nvPr>
        </p:nvGraphicFramePr>
        <p:xfrm>
          <a:off x="1071537" y="5715016"/>
          <a:ext cx="7358115" cy="762000"/>
        </p:xfrm>
        <a:graphic>
          <a:graphicData uri="http://schemas.openxmlformats.org/drawingml/2006/table">
            <a:tbl>
              <a:tblPr/>
              <a:tblGrid>
                <a:gridCol w="7358115"/>
              </a:tblGrid>
              <a:tr h="714380"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solidFill>
                            <a:srgbClr val="FF0000"/>
                          </a:solidFill>
                        </a:rPr>
                        <a:t>Беседы, лекции, дискуссии</a:t>
                      </a:r>
                      <a:endParaRPr lang="ru-RU" sz="4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dot"/>
                    </a:lnL>
                    <a:lnR w="38100" cmpd="sng">
                      <a:solidFill>
                        <a:schemeClr val="tx1"/>
                      </a:solidFill>
                      <a:prstDash val="dot"/>
                    </a:lnR>
                    <a:lnT w="38100" cmpd="sng">
                      <a:solidFill>
                        <a:schemeClr val="tx1"/>
                      </a:solidFill>
                      <a:prstDash val="dot"/>
                    </a:lnT>
                    <a:lnB w="38100" cmpd="sng">
                      <a:solidFill>
                        <a:schemeClr val="tx1"/>
                      </a:solidFill>
                      <a:prstDash val="dot"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6572264" y="3000372"/>
          <a:ext cx="2357454" cy="762000"/>
        </p:xfrm>
        <a:graphic>
          <a:graphicData uri="http://schemas.openxmlformats.org/drawingml/2006/table">
            <a:tbl>
              <a:tblPr/>
              <a:tblGrid>
                <a:gridCol w="2357454"/>
              </a:tblGrid>
              <a:tr h="571504"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solidFill>
                            <a:srgbClr val="FF0000"/>
                          </a:solidFill>
                        </a:rPr>
                        <a:t>Религия</a:t>
                      </a:r>
                      <a:endParaRPr lang="ru-RU" sz="4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dot"/>
                    </a:lnL>
                    <a:lnR w="38100" cmpd="sng">
                      <a:solidFill>
                        <a:schemeClr val="tx1"/>
                      </a:solidFill>
                      <a:prstDash val="dot"/>
                    </a:lnR>
                    <a:lnT w="38100" cmpd="sng">
                      <a:solidFill>
                        <a:schemeClr val="tx1"/>
                      </a:solidFill>
                      <a:prstDash val="dot"/>
                    </a:lnT>
                    <a:lnB w="38100" cmpd="sng">
                      <a:solidFill>
                        <a:schemeClr val="tx1"/>
                      </a:solidFill>
                      <a:prstDash val="dot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357157" y="4500570"/>
          <a:ext cx="3214742" cy="1066800"/>
        </p:xfrm>
        <a:graphic>
          <a:graphicData uri="http://schemas.openxmlformats.org/drawingml/2006/table">
            <a:tbl>
              <a:tblPr/>
              <a:tblGrid>
                <a:gridCol w="3214742"/>
              </a:tblGrid>
              <a:tr h="709610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Внеклассные мероприятия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dot"/>
                    </a:lnL>
                    <a:lnR w="38100" cmpd="sng">
                      <a:solidFill>
                        <a:schemeClr val="tx1"/>
                      </a:solidFill>
                      <a:prstDash val="dot"/>
                    </a:lnR>
                    <a:lnT w="38100" cmpd="sng">
                      <a:solidFill>
                        <a:schemeClr val="tx1"/>
                      </a:solidFill>
                      <a:prstDash val="dot"/>
                    </a:lnT>
                    <a:lnB w="38100" cmpd="sng">
                      <a:solidFill>
                        <a:schemeClr val="tx1"/>
                      </a:solidFill>
                      <a:prstDash val="dot"/>
                    </a:lnB>
                  </a:tcPr>
                </a:tc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285720" y="3000372"/>
          <a:ext cx="2214578" cy="762000"/>
        </p:xfrm>
        <a:graphic>
          <a:graphicData uri="http://schemas.openxmlformats.org/drawingml/2006/table">
            <a:tbl>
              <a:tblPr/>
              <a:tblGrid>
                <a:gridCol w="2214578"/>
              </a:tblGrid>
              <a:tr h="571504"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solidFill>
                            <a:srgbClr val="FF0000"/>
                          </a:solidFill>
                        </a:rPr>
                        <a:t>Спорт</a:t>
                      </a:r>
                      <a:endParaRPr lang="ru-RU" sz="4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dot"/>
                    </a:lnL>
                    <a:lnR w="38100" cmpd="sng">
                      <a:solidFill>
                        <a:schemeClr val="tx1"/>
                      </a:solidFill>
                      <a:prstDash val="dot"/>
                    </a:lnR>
                    <a:lnT w="38100" cmpd="sng">
                      <a:solidFill>
                        <a:schemeClr val="tx1"/>
                      </a:solidFill>
                      <a:prstDash val="dot"/>
                    </a:lnT>
                    <a:lnB w="38100" cmpd="sng">
                      <a:solidFill>
                        <a:schemeClr val="tx1"/>
                      </a:solidFill>
                      <a:prstDash val="dot"/>
                    </a:lnB>
                  </a:tcPr>
                </a:tc>
              </a:tr>
            </a:tbl>
          </a:graphicData>
        </a:graphic>
      </p:graphicFrame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5786446" y="4500570"/>
          <a:ext cx="3214742" cy="1066800"/>
        </p:xfrm>
        <a:graphic>
          <a:graphicData uri="http://schemas.openxmlformats.org/drawingml/2006/table">
            <a:tbl>
              <a:tblPr/>
              <a:tblGrid>
                <a:gridCol w="3214742"/>
              </a:tblGrid>
              <a:tr h="709610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Совместная работа с ДК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dot"/>
                    </a:lnL>
                    <a:lnR w="38100" cmpd="sng">
                      <a:solidFill>
                        <a:schemeClr val="tx1"/>
                      </a:solidFill>
                      <a:prstDash val="dot"/>
                    </a:lnR>
                    <a:lnT w="38100" cmpd="sng">
                      <a:solidFill>
                        <a:schemeClr val="tx1"/>
                      </a:solidFill>
                      <a:prstDash val="dot"/>
                    </a:lnT>
                    <a:lnB w="38100" cmpd="sng">
                      <a:solidFill>
                        <a:schemeClr val="tx1"/>
                      </a:solidFill>
                      <a:prstDash val="dot"/>
                    </a:lnB>
                  </a:tcPr>
                </a:tc>
              </a:tr>
            </a:tbl>
          </a:graphicData>
        </a:graphic>
      </p:graphicFrame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779226"/>
              </p:ext>
            </p:extLst>
          </p:nvPr>
        </p:nvGraphicFramePr>
        <p:xfrm>
          <a:off x="5148064" y="1196752"/>
          <a:ext cx="3567372" cy="941594"/>
        </p:xfrm>
        <a:graphic>
          <a:graphicData uri="http://schemas.openxmlformats.org/drawingml/2006/table">
            <a:tbl>
              <a:tblPr/>
              <a:tblGrid>
                <a:gridCol w="3567372"/>
              </a:tblGrid>
              <a:tr h="941594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Классные часы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dot"/>
                    </a:lnL>
                    <a:lnR w="38100" cmpd="sng">
                      <a:solidFill>
                        <a:schemeClr val="tx1"/>
                      </a:solidFill>
                      <a:prstDash val="dot"/>
                    </a:lnR>
                    <a:lnT w="38100" cmpd="sng">
                      <a:solidFill>
                        <a:schemeClr val="tx1"/>
                      </a:solidFill>
                      <a:prstDash val="dot"/>
                    </a:lnT>
                    <a:lnB w="38100" cmpd="sng">
                      <a:solidFill>
                        <a:schemeClr val="tx1"/>
                      </a:solidFill>
                      <a:prstDash val="dot"/>
                    </a:lnB>
                  </a:tcPr>
                </a:tc>
              </a:tr>
            </a:tbl>
          </a:graphicData>
        </a:graphic>
      </p:graphicFrame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428596" y="1071546"/>
          <a:ext cx="3214742" cy="1066800"/>
        </p:xfrm>
        <a:graphic>
          <a:graphicData uri="http://schemas.openxmlformats.org/drawingml/2006/table">
            <a:tbl>
              <a:tblPr/>
              <a:tblGrid>
                <a:gridCol w="3214742"/>
              </a:tblGrid>
              <a:tr h="100013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Беседы с родителями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dot"/>
                    </a:lnL>
                    <a:lnR w="38100" cmpd="sng">
                      <a:solidFill>
                        <a:schemeClr val="tx1"/>
                      </a:solidFill>
                      <a:prstDash val="dot"/>
                    </a:lnR>
                    <a:lnT w="38100" cmpd="sng">
                      <a:solidFill>
                        <a:schemeClr val="tx1"/>
                      </a:solidFill>
                      <a:prstDash val="dot"/>
                    </a:lnT>
                    <a:lnB w="38100" cmpd="sng">
                      <a:solidFill>
                        <a:schemeClr val="tx1"/>
                      </a:solidFill>
                      <a:prstDash val="dot"/>
                    </a:lnB>
                  </a:tcPr>
                </a:tc>
              </a:tr>
            </a:tbl>
          </a:graphicData>
        </a:graphic>
      </p:graphicFrame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1000100" y="214290"/>
          <a:ext cx="7358115" cy="762000"/>
        </p:xfrm>
        <a:graphic>
          <a:graphicData uri="http://schemas.openxmlformats.org/drawingml/2006/table">
            <a:tbl>
              <a:tblPr/>
              <a:tblGrid>
                <a:gridCol w="7358115"/>
              </a:tblGrid>
              <a:tr h="714380"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solidFill>
                            <a:srgbClr val="FF0000"/>
                          </a:solidFill>
                        </a:rPr>
                        <a:t>В гармонии с природой</a:t>
                      </a:r>
                      <a:endParaRPr lang="ru-RU" sz="4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dot"/>
                    </a:lnL>
                    <a:lnR w="38100" cmpd="sng">
                      <a:solidFill>
                        <a:schemeClr val="tx1"/>
                      </a:solidFill>
                      <a:prstDash val="dot"/>
                    </a:lnR>
                    <a:lnT w="38100" cmpd="sng">
                      <a:solidFill>
                        <a:schemeClr val="tx1"/>
                      </a:solidFill>
                      <a:prstDash val="dot"/>
                    </a:lnT>
                    <a:lnB w="38100" cmpd="sng">
                      <a:solidFill>
                        <a:schemeClr val="tx1"/>
                      </a:solidFill>
                      <a:prstDash val="dot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Click="0" advTm="212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000"/>
                            </p:stCondLst>
                            <p:childTnLst>
                              <p:par>
                                <p:cTn id="5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0"/>
                            </p:stCondLst>
                            <p:childTnLst>
                              <p:par>
                                <p:cTn id="6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7000"/>
                            </p:stCondLst>
                            <p:childTnLst>
                              <p:par>
                                <p:cTn id="6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105656770" y="107627738"/>
            <a:ext cx="10391068" cy="252963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b="1" kern="10" spc="0" smtClean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3300"/>
                    </a:gs>
                    <a:gs pos="100000">
                      <a:srgbClr val="6633FF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Monotype Corsiva"/>
              </a:rPr>
              <a:t>И каждый час, и каждую минуту</a:t>
            </a:r>
          </a:p>
          <a:p>
            <a:pPr algn="ctr" rtl="0"/>
            <a:r>
              <a:rPr lang="ru-RU" sz="3600" b="1" kern="10" spc="0" smtClean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3300"/>
                    </a:gs>
                    <a:gs pos="100000">
                      <a:srgbClr val="6633FF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Monotype Corsiva"/>
              </a:rPr>
              <a:t>О чьих-то судьбах вечная забота,</a:t>
            </a:r>
          </a:p>
          <a:p>
            <a:pPr algn="ctr" rtl="0"/>
            <a:r>
              <a:rPr lang="ru-RU" sz="3600" b="1" kern="10" spc="0" smtClean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3300"/>
                    </a:gs>
                    <a:gs pos="100000">
                      <a:srgbClr val="6633FF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Monotype Corsiva"/>
              </a:rPr>
              <a:t>Кусочек сердца отдать кому-то</a:t>
            </a:r>
          </a:p>
          <a:p>
            <a:pPr algn="ctr" rtl="0"/>
            <a:r>
              <a:rPr lang="ru-RU" sz="3600" b="1" kern="10" spc="0" smtClean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3300"/>
                    </a:gs>
                    <a:gs pos="100000">
                      <a:srgbClr val="6633FF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Monotype Corsiva"/>
              </a:rPr>
              <a:t>Такая, брат, у нас с тобой работа.</a:t>
            </a:r>
            <a:endParaRPr lang="ru-RU" sz="3600" b="1" kern="10" spc="0">
              <a:ln w="25400">
                <a:solidFill>
                  <a:srgbClr val="000000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FF3300"/>
                  </a:gs>
                  <a:gs pos="100000">
                    <a:srgbClr val="6633FF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Monotype Corsiva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2928926" y="6492875"/>
            <a:ext cx="4591072" cy="365125"/>
          </a:xfrm>
        </p:spPr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Отряд Охраны  Правопорядка «Закон и порядок»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8596" y="214290"/>
            <a:ext cx="85011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400" b="1" dirty="0" smtClean="0">
                <a:ln w="12700">
                  <a:solidFill>
                    <a:srgbClr val="C9C2D1">
                      <a:satMod val="155000"/>
                    </a:srgbClr>
                  </a:solidFill>
                  <a:prstDash val="solid"/>
                </a:ln>
                <a:solidFill>
                  <a:srgbClr val="00B050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Спорт - залог здоровья</a:t>
            </a:r>
            <a:endParaRPr lang="ru-RU" sz="5400" b="1" dirty="0">
              <a:ln w="12700">
                <a:solidFill>
                  <a:srgbClr val="C9C2D1">
                    <a:satMod val="155000"/>
                  </a:srgbClr>
                </a:solidFill>
                <a:prstDash val="solid"/>
              </a:ln>
              <a:solidFill>
                <a:srgbClr val="00B050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78" b="21315"/>
          <a:stretch/>
        </p:blipFill>
        <p:spPr bwMode="auto">
          <a:xfrm>
            <a:off x="2167176" y="1484784"/>
            <a:ext cx="4494373" cy="3995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 advTm="126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7FC38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3590940" cy="365125"/>
          </a:xfrm>
        </p:spPr>
        <p:txBody>
          <a:bodyPr/>
          <a:lstStyle/>
          <a:p>
            <a:r>
              <a:rPr lang="ru-RU" dirty="0" smtClean="0"/>
              <a:t>Отряд Охраны  Правопорядка «Закон и порядок»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71670" y="285728"/>
            <a:ext cx="49000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Члены отряда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71670" y="1285860"/>
            <a:ext cx="48654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ЕЖЕДНЕВНО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71670" y="2285992"/>
            <a:ext cx="483587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контролируют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89868" y="3500438"/>
            <a:ext cx="709354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дежурство в столовой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71736" y="4643446"/>
            <a:ext cx="336925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 в школе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132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2928926" y="6416675"/>
            <a:ext cx="4233882" cy="441325"/>
          </a:xfrm>
        </p:spPr>
        <p:txBody>
          <a:bodyPr/>
          <a:lstStyle/>
          <a:p>
            <a:r>
              <a:rPr lang="ru-RU" dirty="0" smtClean="0"/>
              <a:t>Отряд Охраны  Правопорядка «Закон и порядок»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28992"/>
            <a:ext cx="71436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 заседаниях отряда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28662" y="862596"/>
            <a:ext cx="77163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обсуждается поведение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834" y="1732582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нарушителей дисциплины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88" r="-4184" b="39156"/>
          <a:stretch/>
        </p:blipFill>
        <p:spPr bwMode="auto">
          <a:xfrm>
            <a:off x="2386147" y="3140968"/>
            <a:ext cx="4800156" cy="3207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 advTm="108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2928926" y="6577034"/>
            <a:ext cx="3948130" cy="280966"/>
          </a:xfrm>
        </p:spPr>
        <p:txBody>
          <a:bodyPr/>
          <a:lstStyle/>
          <a:p>
            <a:r>
              <a:rPr lang="ru-RU" dirty="0" smtClean="0"/>
              <a:t>Отряд Охраны  Правопорядка «Закон и порядок»</a:t>
            </a: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7" t="7174" r="15420"/>
          <a:stretch/>
        </p:blipFill>
        <p:spPr bwMode="auto">
          <a:xfrm rot="5400000">
            <a:off x="-542693" y="1761985"/>
            <a:ext cx="5116818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6" t="24167" r="24919" b="14792"/>
          <a:stretch/>
        </p:blipFill>
        <p:spPr bwMode="auto">
          <a:xfrm>
            <a:off x="4159344" y="246936"/>
            <a:ext cx="4694518" cy="3236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1" t="25417" r="25401" b="11250"/>
          <a:stretch/>
        </p:blipFill>
        <p:spPr bwMode="auto">
          <a:xfrm>
            <a:off x="4159344" y="3507923"/>
            <a:ext cx="4694518" cy="3350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 advTm="7133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2786050" y="6492875"/>
            <a:ext cx="4214842" cy="365125"/>
          </a:xfrm>
        </p:spPr>
        <p:txBody>
          <a:bodyPr/>
          <a:lstStyle/>
          <a:p>
            <a:r>
              <a:rPr lang="ru-RU" dirty="0" smtClean="0"/>
              <a:t>Отряд Охраны  Правопорядка «Закон и порядок»</a:t>
            </a:r>
            <a:endParaRPr lang="ru-RU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88977" y="3169001"/>
            <a:ext cx="2055023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38650" y="2714620"/>
            <a:ext cx="90053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 общих собраниях отряда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3873822"/>
            <a:ext cx="74051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организуются встречи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1472" y="4797152"/>
            <a:ext cx="792601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 правоохранительными</a:t>
            </a:r>
          </a:p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органами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89" b="48230"/>
          <a:stretch/>
        </p:blipFill>
        <p:spPr bwMode="auto">
          <a:xfrm>
            <a:off x="2710046" y="99705"/>
            <a:ext cx="3862557" cy="2614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 advTm="161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500"/>
                            </p:stCondLst>
                            <p:childTnLst>
                              <p:par>
                                <p:cTn id="23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8" presetClass="exit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37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10" grpId="0"/>
      <p:bldP spid="1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2714612" y="6416675"/>
            <a:ext cx="4000528" cy="365125"/>
          </a:xfrm>
        </p:spPr>
        <p:txBody>
          <a:bodyPr/>
          <a:lstStyle/>
          <a:p>
            <a:r>
              <a:rPr lang="ru-RU" dirty="0" smtClean="0"/>
              <a:t>Отряд Охраны  Правопорядка «Закон и порядок»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9680" y="3933056"/>
            <a:ext cx="8262197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У нас нет времени для </a:t>
            </a:r>
          </a:p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«плохих» дел,</a:t>
            </a:r>
          </a:p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мы заняты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56" b="35182"/>
          <a:stretch/>
        </p:blipFill>
        <p:spPr bwMode="auto">
          <a:xfrm>
            <a:off x="179512" y="0"/>
            <a:ext cx="3816424" cy="326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41" b="51441"/>
          <a:stretch/>
        </p:blipFill>
        <p:spPr bwMode="auto">
          <a:xfrm>
            <a:off x="4138133" y="620688"/>
            <a:ext cx="4970371" cy="23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 advTm="74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2857488" y="6492875"/>
            <a:ext cx="3571900" cy="365125"/>
          </a:xfrm>
        </p:spPr>
        <p:txBody>
          <a:bodyPr/>
          <a:lstStyle/>
          <a:p>
            <a:r>
              <a:rPr lang="ru-RU" dirty="0" smtClean="0"/>
              <a:t>Отряд Охраны  Правопорядка «Закон и порядок»</a:t>
            </a:r>
            <a:endParaRPr lang="ru-RU" dirty="0"/>
          </a:p>
        </p:txBody>
      </p:sp>
      <p:pic>
        <p:nvPicPr>
          <p:cNvPr id="12290" name="Picture 2" descr="C:\Documents and Settings\user\Рабочий стол\1192475895_online_ua-qhdi4o3fy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9144000" cy="657227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14282" y="2928934"/>
            <a:ext cx="8734892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И каждый час, и каждую минуту,</a:t>
            </a:r>
          </a:p>
          <a:p>
            <a:pPr algn="ctr"/>
            <a:r>
              <a:rPr lang="ru-RU" sz="4400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О чьих то судьбах вечная забота</a:t>
            </a:r>
            <a:r>
              <a:rPr lang="ru-RU" sz="4400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4400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Кусочек сердца отдать кому то</a:t>
            </a:r>
          </a:p>
          <a:p>
            <a:pPr algn="ctr"/>
            <a:r>
              <a:rPr lang="ru-RU" sz="4400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Такая брат у нас с тобой работа…</a:t>
            </a:r>
            <a:endParaRPr lang="ru-RU" sz="4400" i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28926" y="2714620"/>
            <a:ext cx="27466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КОНЕЦ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advClick="0" advTm="1493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0"/>
                            </p:stCondLst>
                            <p:childTnLst>
                              <p:par>
                                <p:cTn id="21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1"/>
      <p:bldP spid="5" grpId="2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">
      <a:dk1>
        <a:sysClr val="windowText" lastClr="000000"/>
      </a:dk1>
      <a:lt1>
        <a:sysClr val="window" lastClr="FFFFFF"/>
      </a:lt1>
      <a:dk2>
        <a:srgbClr val="00B050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457</TotalTime>
  <Words>286</Words>
  <Application>Microsoft Office PowerPoint</Application>
  <PresentationFormat>Экран (4:3)</PresentationFormat>
  <Paragraphs>82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scool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Наш отряд «Закон и порядок»</dc:title>
  <dc:creator>user</dc:creator>
  <cp:lastModifiedBy>Учитель</cp:lastModifiedBy>
  <cp:revision>47</cp:revision>
  <cp:lastPrinted>2020-12-29T07:46:28Z</cp:lastPrinted>
  <dcterms:created xsi:type="dcterms:W3CDTF">2009-10-23T08:37:52Z</dcterms:created>
  <dcterms:modified xsi:type="dcterms:W3CDTF">2021-05-26T19:51:09Z</dcterms:modified>
</cp:coreProperties>
</file>